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8"/>
  </p:notesMasterIdLst>
  <p:sldIdLst>
    <p:sldId id="256" r:id="rId2"/>
    <p:sldId id="269" r:id="rId3"/>
    <p:sldId id="273" r:id="rId4"/>
    <p:sldId id="267" r:id="rId5"/>
    <p:sldId id="265" r:id="rId6"/>
    <p:sldId id="257" r:id="rId7"/>
    <p:sldId id="258" r:id="rId8"/>
    <p:sldId id="259" r:id="rId9"/>
    <p:sldId id="270" r:id="rId10"/>
    <p:sldId id="272" r:id="rId11"/>
    <p:sldId id="260" r:id="rId12"/>
    <p:sldId id="261" r:id="rId13"/>
    <p:sldId id="262" r:id="rId14"/>
    <p:sldId id="263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3FC4-EA03-47C0-9BDE-F6F58D4A42BA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7FA2-FACE-46C1-A156-AD2FC0B2A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85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0664B-250B-4E00-9809-E618F2BC536D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E81C-F97E-48E8-8FB7-341CCD4B8614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6EED-C0E1-44BF-AAD4-84BD4328DF68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D89F-012D-424D-8A99-26BA99E0C718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6E5F-C712-4358-8D12-72BCBB1459F8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80ED-22BF-484B-BF69-B4289D616110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A82-48B5-4161-B3D8-E2B496D4BAAB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97AB-A007-4A4C-BE09-D53064A77F80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51F6-C4E7-44D8-8615-E7A43574D0EF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7BBE-25B8-4DCB-8005-CBCBE372A306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545D-C051-4E89-B5AA-6B5922792305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4DF2442-CFD7-4C69-9CF5-7E3E367E015F}" type="datetime1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doclagarde.com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rancevelotourisme.com/base-1/troncons/le-canal-du-midi-a-velo-de-carcassonne-a-le-somail/etapes/le-canal-de-la-robine-a-velo-narbonne-port-la-nouvell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losportvalletais.fr/index.php/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as du cœur Velo en pratique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Projet  Nice St  Raphael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6" y="208768"/>
            <a:ext cx="2670048" cy="1347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60" y="265156"/>
            <a:ext cx="2918460" cy="123444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fractionnée moins fatiguant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Plateau à charge constante ou « fractionnée »</a:t>
            </a:r>
          </a:p>
          <a:p>
            <a:r>
              <a:rPr lang="fr-FR" b="1" dirty="0"/>
              <a:t>(« pics » 1 minute entre 60-90 % pic VO2, récupération 2-4 minutes</a:t>
            </a:r>
          </a:p>
          <a:p>
            <a:r>
              <a:rPr lang="fr-FR" b="1" dirty="0"/>
              <a:t>« à vide »- 50 % pic VO2 )</a:t>
            </a:r>
          </a:p>
          <a:p>
            <a:r>
              <a:rPr lang="fr-FR" b="1" dirty="0"/>
              <a:t>Retour au calme 5-10 minutes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5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91662"/>
            <a:ext cx="3854528" cy="2085408"/>
          </a:xfrm>
        </p:spPr>
        <p:txBody>
          <a:bodyPr>
            <a:normAutofit fontScale="90000"/>
          </a:bodyPr>
          <a:lstStyle/>
          <a:p>
            <a:r>
              <a:rPr lang="fr-FR" dirty="0"/>
              <a:t>Une  dernière  séance à  l’extérieur avec les 2 groupes pour utiliser les euro vélo voie  verte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Faire 40 km sur terrain plat en 3 mois sur une piste cyclable </a:t>
            </a:r>
            <a:r>
              <a:rPr lang="fr-FR" dirty="0" err="1"/>
              <a:t>eurovelo</a:t>
            </a:r>
            <a:r>
              <a:rPr lang="fr-FR" dirty="0"/>
              <a:t>  </a:t>
            </a:r>
            <a:r>
              <a:rPr lang="fr-FR" b="1" dirty="0"/>
              <a:t>Voie Verte De Narbonne à Port-la-Nouvelle</a:t>
            </a:r>
          </a:p>
          <a:p>
            <a:r>
              <a:rPr lang="fr-FR" b="1" dirty="0">
                <a:hlinkClick r:id="rId2"/>
              </a:rPr>
              <a:t>voie verte de 22 km</a:t>
            </a:r>
            <a:r>
              <a:rPr lang="fr-FR" dirty="0"/>
              <a:t>  qui permet d’apprécier la douceur des bords de mer à vélo en longeant le Canal de la Robine</a:t>
            </a:r>
          </a:p>
          <a:p>
            <a:pPr marL="0" indent="0">
              <a:buNone/>
            </a:pPr>
            <a:r>
              <a:rPr lang="fr-FR" dirty="0"/>
              <a:t>Autre voie verte</a:t>
            </a:r>
          </a:p>
          <a:p>
            <a:r>
              <a:rPr lang="fr-FR" dirty="0"/>
              <a:t>le  canal du midi , le canal  du  Berry </a:t>
            </a:r>
          </a:p>
          <a:p>
            <a:r>
              <a:rPr lang="fr-FR" dirty="0"/>
              <a:t>ou du Rhône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1634" y="3312012"/>
            <a:ext cx="3854528" cy="25844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2" y="3278142"/>
            <a:ext cx="3810000" cy="253365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9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570891"/>
            <a:ext cx="5291902" cy="4689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52" y="609600"/>
            <a:ext cx="4614889" cy="54864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3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les automobilistes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2160588"/>
            <a:ext cx="1704975" cy="267652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0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pied the </a:t>
            </a:r>
            <a:r>
              <a:rPr lang="fr-FR" dirty="0" err="1"/>
              <a:t>great</a:t>
            </a:r>
            <a:r>
              <a:rPr lang="fr-FR" dirty="0"/>
              <a:t> ripper marche à 3 km mais en vélo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69" y="2131280"/>
            <a:ext cx="582010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39" y="2043906"/>
            <a:ext cx="5114925" cy="45291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faire du vélo longtemps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7" y="2428874"/>
            <a:ext cx="4329111" cy="288607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3" y="2514600"/>
            <a:ext cx="6342898" cy="347186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du cyclotourisme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1828800"/>
            <a:ext cx="5606716" cy="3597442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6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 stage  vélo  santé la population ciblé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 </a:t>
            </a:r>
            <a:r>
              <a:rPr lang="fr-FR" b="1" dirty="0"/>
              <a:t>stages avec encadrement médical </a:t>
            </a:r>
            <a:r>
              <a:rPr lang="fr-FR" dirty="0"/>
              <a:t>permettant en  sécurité </a:t>
            </a:r>
          </a:p>
          <a:p>
            <a:r>
              <a:rPr lang="fr-FR" dirty="0"/>
              <a:t> la compréhension des mécanismes impliqués dans la pathologie du</a:t>
            </a:r>
          </a:p>
          <a:p>
            <a:r>
              <a:rPr lang="fr-FR" dirty="0"/>
              <a:t>Pratiquant en ALD affections de longue durée </a:t>
            </a:r>
          </a:p>
          <a:p>
            <a:pPr lvl="1"/>
            <a:r>
              <a:rPr lang="fr-FR" dirty="0"/>
              <a:t>(cardiaque post-</a:t>
            </a:r>
            <a:r>
              <a:rPr lang="fr-FR" dirty="0" err="1"/>
              <a:t>stent</a:t>
            </a:r>
            <a:r>
              <a:rPr lang="fr-FR" dirty="0"/>
              <a:t> , diabète, </a:t>
            </a:r>
            <a:r>
              <a:rPr lang="fr-FR" dirty="0" err="1"/>
              <a:t>Hta</a:t>
            </a:r>
            <a:r>
              <a:rPr lang="fr-FR" dirty="0"/>
              <a:t> ,obésité ,cancer )</a:t>
            </a:r>
          </a:p>
          <a:p>
            <a:r>
              <a:rPr lang="fr-FR" dirty="0"/>
              <a:t> l’accès à la parole pour un mieux-être</a:t>
            </a:r>
          </a:p>
          <a:p>
            <a:r>
              <a:rPr lang="fr-FR" dirty="0"/>
              <a:t> la reconnaissance de leurs </a:t>
            </a:r>
            <a:r>
              <a:rPr lang="fr-FR" b="1" dirty="0"/>
              <a:t>limites physiologiques </a:t>
            </a:r>
            <a:r>
              <a:rPr lang="fr-FR" dirty="0"/>
              <a:t>par rapport aux symptômes</a:t>
            </a:r>
          </a:p>
          <a:p>
            <a:r>
              <a:rPr lang="fr-FR" dirty="0"/>
              <a:t> la connaissance de notions de </a:t>
            </a:r>
            <a:r>
              <a:rPr lang="fr-FR" b="1" dirty="0"/>
              <a:t>diététique </a:t>
            </a:r>
            <a:r>
              <a:rPr lang="fr-FR" dirty="0"/>
              <a:t>par rapport à l’effort</a:t>
            </a:r>
          </a:p>
          <a:p>
            <a:r>
              <a:rPr lang="fr-FR" dirty="0"/>
              <a:t>Intégration des pathologies cardiovasculaires, métaboliques, liées au cancer, aux thérapeutiques ou à l'âge des participants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0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population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 du centre de rééducation cardiaque de St Raphael</a:t>
            </a:r>
          </a:p>
          <a:p>
            <a:pPr lvl="1"/>
            <a:r>
              <a:rPr lang="fr-FR" dirty="0"/>
              <a:t>Recommandations  cardiologue du sport  par  le Groupe exercice et réadaptions au sport (GERS)</a:t>
            </a:r>
          </a:p>
          <a:p>
            <a:pPr lvl="1"/>
            <a:r>
              <a:rPr lang="fr-FR" dirty="0"/>
              <a:t>Activité physique (HAS) ARS </a:t>
            </a:r>
          </a:p>
          <a:p>
            <a:r>
              <a:rPr lang="fr-FR" dirty="0"/>
              <a:t>Les indications   </a:t>
            </a:r>
            <a:r>
              <a:rPr lang="fr-FR" dirty="0" err="1"/>
              <a:t>ald</a:t>
            </a:r>
            <a:r>
              <a:rPr lang="fr-FR" dirty="0"/>
              <a:t> 100 %</a:t>
            </a:r>
          </a:p>
          <a:p>
            <a:r>
              <a:rPr lang="fr-FR" dirty="0"/>
              <a:t>Les contre indications </a:t>
            </a:r>
          </a:p>
          <a:p>
            <a:r>
              <a:rPr lang="fr-FR" dirty="0"/>
              <a:t>Les sujets particuliers  </a:t>
            </a:r>
          </a:p>
          <a:p>
            <a:pPr lvl="1"/>
            <a:r>
              <a:rPr lang="fr-FR" i="1" dirty="0"/>
              <a:t>La femme </a:t>
            </a:r>
            <a:endParaRPr lang="fr-FR" dirty="0"/>
          </a:p>
          <a:p>
            <a:pPr lvl="1"/>
            <a:r>
              <a:rPr lang="fr-FR" i="1" dirty="0"/>
              <a:t>Le patient diabétique </a:t>
            </a:r>
            <a:endParaRPr lang="fr-FR" dirty="0"/>
          </a:p>
          <a:p>
            <a:pPr lvl="1"/>
            <a:r>
              <a:rPr lang="fr-FR" i="1" dirty="0"/>
              <a:t>Le patient âgé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doclagarde.com</a:t>
            </a:r>
          </a:p>
        </p:txBody>
      </p:sp>
    </p:spTree>
    <p:extLst>
      <p:ext uri="{BB962C8B-B14F-4D97-AF65-F5344CB8AC3E}">
        <p14:creationId xmlns:p14="http://schemas.microsoft.com/office/powerpoint/2010/main" val="219906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 paca l’observatoire de la santé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Absence d’activité : un risque majeur pour la santé</a:t>
            </a:r>
          </a:p>
          <a:p>
            <a:r>
              <a:rPr lang="fr-FR" dirty="0"/>
              <a:t>Mais, si l’activité professionnelle confronte les individus de façon inégale aux risques pour leur santé, c’est encore l’absence d’activité qui continue de constituer le risque le plus lourd en la matière.</a:t>
            </a:r>
          </a:p>
          <a:p>
            <a:r>
              <a:rPr lang="fr-FR" dirty="0"/>
              <a:t>les répondants sans emploi déclarent un état de santé moyen, mauvais ou très mauvais plus souvent que les actifs [9].</a:t>
            </a:r>
          </a:p>
          <a:p>
            <a:r>
              <a:rPr lang="fr-FR" dirty="0"/>
              <a:t> Or, le tribut payé au chômage par la région est important.. Le taux de recours au Revenu de solidarité active (RSA) en 2009 était plus élevé en Paca (particulièrement dans les Bouches-du-Rhône) qu’en France entière (6,4 % versus 5,1 %).</a:t>
            </a:r>
            <a:r>
              <a:rPr lang="fr-FR" dirty="0">
                <a:hlinkClick r:id="rId2"/>
              </a:rPr>
              <a:t>.</a:t>
            </a:r>
            <a:endParaRPr lang="fr-FR" dirty="0"/>
          </a:p>
          <a:p>
            <a:r>
              <a:rPr lang="fr-FR" dirty="0"/>
              <a:t>St Raphael est la ville la plus vielle de France ( et la plus riche…)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Encadrement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Un moniteur brevet état ou  </a:t>
            </a:r>
            <a:r>
              <a:rPr lang="fr-FR" dirty="0" err="1"/>
              <a:t>Staps</a:t>
            </a:r>
            <a:endParaRPr lang="fr-FR" dirty="0"/>
          </a:p>
          <a:p>
            <a:r>
              <a:rPr lang="fr-FR" dirty="0"/>
              <a:t>Des bénévoles  accompagnant forme</a:t>
            </a:r>
          </a:p>
          <a:p>
            <a:r>
              <a:rPr lang="fr-FR" dirty="0"/>
              <a:t>Une voiture assistance </a:t>
            </a:r>
          </a:p>
          <a:p>
            <a:pPr lvl="1"/>
            <a:r>
              <a:rPr lang="fr-FR" dirty="0"/>
              <a:t> fatigue sécurité défibrillateur </a:t>
            </a:r>
          </a:p>
          <a:p>
            <a:r>
              <a:rPr lang="fr-FR" dirty="0"/>
              <a:t>Une assistance cycle matériel</a:t>
            </a:r>
          </a:p>
          <a:p>
            <a:pPr lvl="1"/>
            <a:r>
              <a:rPr lang="fr-FR" dirty="0"/>
              <a:t>Crevaison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Un état physique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Un examen médical pour calculer votre progression</a:t>
            </a:r>
          </a:p>
          <a:p>
            <a:r>
              <a:rPr lang="fr-FR" dirty="0"/>
              <a:t>Un bilan avant après 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24 séances sur 3 mois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l’éducateur sportif entraîneur avec :</a:t>
            </a:r>
          </a:p>
          <a:p>
            <a:pPr lvl="1"/>
            <a:r>
              <a:rPr lang="fr-FR" dirty="0"/>
              <a:t>intégration de notions d’échauffement, d’étirements, d’hydratation</a:t>
            </a:r>
          </a:p>
          <a:p>
            <a:r>
              <a:rPr lang="fr-FR" dirty="0"/>
              <a:t>Apprentissage technique d’utilisation de l’outil vélo afin de moins solliciter le corps </a:t>
            </a:r>
          </a:p>
          <a:p>
            <a:pPr lvl="1"/>
            <a:r>
              <a:rPr lang="fr-FR" dirty="0"/>
              <a:t> optimisant le rapport des braquets et de la vélocité, de l’action du pédalage, </a:t>
            </a:r>
          </a:p>
          <a:p>
            <a:pPr lvl="1"/>
            <a:r>
              <a:rPr lang="fr-FR" dirty="0"/>
              <a:t>réglage de la selle et du corps en fonction des douleurs et des difficultés ressenties</a:t>
            </a:r>
          </a:p>
          <a:p>
            <a:r>
              <a:rPr lang="fr-FR" dirty="0"/>
              <a:t>Enseignement des notions de </a:t>
            </a:r>
            <a:r>
              <a:rPr lang="fr-FR" b="1" dirty="0"/>
              <a:t>sécurité </a:t>
            </a:r>
            <a:r>
              <a:rPr lang="fr-FR" dirty="0"/>
              <a:t>par rapport au terrain et à l’environnement (climatique avec les risques liés au froid, à la chaleur, à l’hygrométrie, à la pollution) et d’utilisation des protections dont le casque</a:t>
            </a:r>
          </a:p>
          <a:p>
            <a:r>
              <a:rPr lang="fr-FR" dirty="0"/>
              <a:t>Anticiper la  sortie avec des outils  de cartographie  type </a:t>
            </a:r>
            <a:r>
              <a:rPr lang="fr-FR" dirty="0" err="1"/>
              <a:t>Strava</a:t>
            </a:r>
            <a:r>
              <a:rPr lang="fr-FR" dirty="0"/>
              <a:t>  </a:t>
            </a:r>
            <a:r>
              <a:rPr lang="fr-FR" dirty="0" err="1"/>
              <a:t>cyclemeter</a:t>
            </a:r>
            <a:r>
              <a:rPr lang="fr-FR" dirty="0"/>
              <a:t> </a:t>
            </a:r>
            <a:r>
              <a:rPr lang="fr-FR" dirty="0" err="1"/>
              <a:t>garmin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Monter  en puissance  3 mois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Sortie piste cyclable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St </a:t>
            </a:r>
            <a:r>
              <a:rPr lang="fr-FR" dirty="0" err="1"/>
              <a:t>Aygulf</a:t>
            </a:r>
            <a:r>
              <a:rPr lang="fr-FR" dirty="0"/>
              <a:t> , étang de </a:t>
            </a:r>
            <a:r>
              <a:rPr lang="fr-FR" dirty="0" err="1"/>
              <a:t>Villepey</a:t>
            </a:r>
            <a:r>
              <a:rPr lang="fr-FR" dirty="0"/>
              <a:t> 7,5 km</a:t>
            </a:r>
          </a:p>
          <a:p>
            <a:r>
              <a:rPr lang="fr-FR" dirty="0"/>
              <a:t>Roquebrune et retour 20 km </a:t>
            </a:r>
          </a:p>
          <a:p>
            <a:r>
              <a:rPr lang="fr-FR" dirty="0"/>
              <a:t>St  Maxime 40 km  </a:t>
            </a:r>
            <a:r>
              <a:rPr lang="fr-FR" dirty="0" err="1"/>
              <a:t>ar</a:t>
            </a:r>
            <a:r>
              <a:rPr lang="fr-FR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Sortie  route tranquille sans  côte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Route des cavalières</a:t>
            </a:r>
          </a:p>
          <a:p>
            <a:r>
              <a:rPr lang="fr-FR" dirty="0"/>
              <a:t>Bas du rocher  par   Roquette 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planning  séances de 90 minutes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séances d’exposé sur les avantages du programme (encadrement médical)</a:t>
            </a:r>
          </a:p>
          <a:p>
            <a:pPr lvl="1"/>
            <a:r>
              <a:rPr lang="fr-FR" dirty="0"/>
              <a:t> la pathologie versus qualité de vie  (manger bouger savoir faire)</a:t>
            </a:r>
          </a:p>
          <a:p>
            <a:pPr lvl="1"/>
            <a:r>
              <a:rPr lang="fr-FR" dirty="0"/>
              <a:t>La pratique musculaire et  diététique (comment  faire en pratique)</a:t>
            </a:r>
          </a:p>
          <a:p>
            <a:pPr indent="-285750"/>
            <a:r>
              <a:rPr lang="fr-FR" dirty="0"/>
              <a:t>Une séance test sur cyclo training pour mesurer les capacités aérobie des participants et déterminer les vitesses et seuils cardiaque poids </a:t>
            </a:r>
          </a:p>
          <a:p>
            <a:pPr indent="-285750"/>
            <a:r>
              <a:rPr lang="fr-FR" dirty="0"/>
              <a:t>Une deuxième séance sur cyclo pour l’usage des vitesses et du réglage du vélo </a:t>
            </a:r>
          </a:p>
          <a:p>
            <a:pPr indent="-285750"/>
            <a:r>
              <a:rPr lang="fr-FR" dirty="0"/>
              <a:t>2 séances en milieu clos  type base nature  pour l’agilité et les  bons gestes de sécurité (freinage  chute  type  école de vélo )</a:t>
            </a:r>
          </a:p>
          <a:p>
            <a:pPr indent="-285750"/>
            <a:r>
              <a:rPr lang="fr-FR" dirty="0"/>
              <a:t>16 séances progressives  sur piste  cyclable ou route  sécurisé en  variant les parcours pour arriver à  40 km sur terrain plat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Réentraînement en endurance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Séances  Augmentation progressive 30 à 45 minutes </a:t>
            </a:r>
          </a:p>
          <a:p>
            <a:r>
              <a:rPr lang="fr-FR" b="1" dirty="0"/>
              <a:t>Programme :Échauffement 5-10 minutes sur  </a:t>
            </a:r>
            <a:r>
              <a:rPr lang="fr-FR" b="1" dirty="0" err="1"/>
              <a:t>ergocycle</a:t>
            </a:r>
            <a:r>
              <a:rPr lang="fr-FR" b="1" dirty="0"/>
              <a:t> </a:t>
            </a:r>
          </a:p>
          <a:p>
            <a:r>
              <a:rPr lang="fr-FR" b="1" dirty="0"/>
              <a:t>Évolution des intensités en fonction de la progression pour  arriver à 40 km  sur plat soit 2h 30 </a:t>
            </a:r>
          </a:p>
          <a:p>
            <a:r>
              <a:rPr lang="fr-FR" b="1" dirty="0"/>
              <a:t>Surveillance : ECG  et  test de niveau pour les premières séances</a:t>
            </a:r>
          </a:p>
          <a:p>
            <a:r>
              <a:rPr lang="fr-FR" b="1" dirty="0"/>
              <a:t>10   patients pour un encadrant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doclagarde.com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495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2562</TotalTime>
  <Words>808</Words>
  <Application>Microsoft Office PowerPoint</Application>
  <PresentationFormat>Grand écran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Calibri</vt:lpstr>
      <vt:lpstr>Corbel</vt:lpstr>
      <vt:lpstr>Base</vt:lpstr>
      <vt:lpstr> as du cœur Velo en pratique </vt:lpstr>
      <vt:lpstr>Le  stage  vélo  santé la population ciblé</vt:lpstr>
      <vt:lpstr>La population </vt:lpstr>
      <vt:lpstr>En  paca l’observatoire de la santé </vt:lpstr>
      <vt:lpstr>organisation</vt:lpstr>
      <vt:lpstr>En pratique 24 séances sur 3 mois  </vt:lpstr>
      <vt:lpstr>Monter  en puissance  3 mois </vt:lpstr>
      <vt:lpstr>Le planning  séances de 90 minutes </vt:lpstr>
      <vt:lpstr>Réentraînement en endurance</vt:lpstr>
      <vt:lpstr>Le fractionnée moins fatiguant </vt:lpstr>
      <vt:lpstr>Une  dernière  séance à  l’extérieur avec les 2 groupes pour utiliser les euro vélo voie  verte </vt:lpstr>
      <vt:lpstr>sécurité</vt:lpstr>
      <vt:lpstr>Pour les automobilistes </vt:lpstr>
      <vt:lpstr>À pied the great ripper marche à 3 km mais en vélo </vt:lpstr>
      <vt:lpstr>Pour faire du vélo longtemps </vt:lpstr>
      <vt:lpstr>Faire du cyclotourisme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doclagarde</dc:creator>
  <cp:lastModifiedBy>doclagarde</cp:lastModifiedBy>
  <cp:revision>12</cp:revision>
  <dcterms:created xsi:type="dcterms:W3CDTF">2018-02-26T14:02:37Z</dcterms:created>
  <dcterms:modified xsi:type="dcterms:W3CDTF">2018-03-04T08:11:16Z</dcterms:modified>
</cp:coreProperties>
</file>